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53" r:id="rId2"/>
    <p:sldId id="482" r:id="rId3"/>
    <p:sldId id="483" r:id="rId4"/>
    <p:sldId id="484" r:id="rId5"/>
    <p:sldId id="485" r:id="rId6"/>
    <p:sldId id="486" r:id="rId7"/>
    <p:sldId id="488" r:id="rId8"/>
    <p:sldId id="507" r:id="rId9"/>
    <p:sldId id="490" r:id="rId10"/>
    <p:sldId id="491" r:id="rId11"/>
    <p:sldId id="492" r:id="rId12"/>
    <p:sldId id="493" r:id="rId13"/>
    <p:sldId id="494" r:id="rId14"/>
    <p:sldId id="495" r:id="rId15"/>
    <p:sldId id="496" r:id="rId16"/>
    <p:sldId id="497" r:id="rId17"/>
    <p:sldId id="498" r:id="rId18"/>
    <p:sldId id="50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47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1B3D7-1D5D-47B7-BCC4-E6E2691F11DA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3AECB-0091-4AD2-AC74-E1D8F811E1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75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38BE2-F611-7CCB-FEEF-D62D71226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12CB10-DEEA-5BCC-7EE4-CB2F3872B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02D33-E68B-8435-4654-959072324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8A117-23A6-BF4E-0C47-DB4D1650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06035-9DAD-3238-97B9-86AB37F0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1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D43A5-5154-484C-FC70-AF963215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FB17BD-2E3C-1253-5B7D-FF42A8FB6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4A38C-B47A-5D73-E481-92C42EBB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931CBB-391D-74AB-B030-103C8CC8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16C93-E5E5-1E4F-A637-DCC6E7FC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95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37B4C3-744F-14D9-43C9-1B7B25652D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ECBC3D-9CB3-7679-3874-59CE6D132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3F1D5-49A4-3C34-5259-1745DAB7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5456B-28C4-60FC-27CA-101ED1E3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976B2-F39D-C1A4-F483-E3DAF8D4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A4BF9-470D-E9BF-E32E-5CB11AFC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C109F9-3700-8497-7D84-5D83D9D70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F7B35-2847-EBCA-9E35-25EF4838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1308E-3F81-85F3-DF9D-A1E3A94F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8E83F-15ED-FFB8-A308-E4C2AA06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9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9D16C-1B32-4199-0475-AE6D6C0B9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E31F4-673A-AB44-0964-93EF0BFC7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6ECB7-581F-7174-2859-76AB2EAE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CFF03-AFDF-5283-F0DD-BD28B4F8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461121-E8E0-A020-86E2-C04E92D4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6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8B2DF-0D8B-8A87-40B9-EEF9C86C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99DEC-17C2-DA1A-F119-3B6C8AC0C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821D12-F923-A9FE-A141-0865136C0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42CFDD-3CB7-25A4-E84D-6D74C3D6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2F8717-5531-A37D-8C96-C0A03765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A007B-118A-17E9-4677-E1BB07C7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71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253B1-D111-13C1-BC9E-F0AD056AC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90A65-9602-01EE-9C38-63B87372A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A7C4D1-C126-A409-F144-48869C213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D0154C-35A6-78E9-2DAA-5C920ADBF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96E2EA-7E2E-A320-0DA3-1C9F871F0A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1855D40-0D4B-0335-E5CB-EF363AFC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7049A8-6C8F-BC35-FF30-DD4765E6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13B695-A2E1-815E-BE37-EFCCC77E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1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E15AB-3DB5-E786-F285-BB77830F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5C0CE2-824A-4D6A-2851-C24CDDB3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27FDD4-F617-21AC-5286-11D72AC58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9C6D3-5769-68F2-248F-D1D0C52EA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88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F4F71C-2AB2-0E4C-F93F-8B993BEB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38E801-D281-6DC8-743A-9B9D9B49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E0A7B-BD8A-BC50-B546-44F1CFA0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5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F31FC-134B-BB4B-A71E-5DC1C6DF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F9A42-6B90-E414-1741-985630F50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957993-5BA6-1439-671C-BC5922545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F9FD67-6195-74D3-5AAD-0F378635F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30926-3713-DC32-4BC4-CB3D4AA9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20766-B6BB-F648-E913-B562DBEF8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5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AD89E-911E-78B1-A31D-301D59D8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F375B8-411C-CD07-4EB4-FDF901BA1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BEC82E-C99C-6E93-2526-B881C7FC8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26B3AC-5634-1661-097D-3B94CCC09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66776C-66EB-BC96-6B47-2FB16AD0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B1174D-4EAA-6793-2087-938FA4C0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52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C60715-8603-9FD6-FAA4-FC9D3011E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FD37EE-AB2C-210E-FAAA-26A29ED37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97120-44CE-C97C-4CBA-DB7A7DF46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CC385-EFE2-4CAC-978A-2FB439C7297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16BE-B807-0DC8-6AB5-C99862984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071271-3D3E-B3C5-3A6C-02FF6A96C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D43445-189C-4E7C-A649-1FE91E68BF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74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gif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jpg"/><Relationship Id="rId12" Type="http://schemas.openxmlformats.org/officeDocument/2006/relationships/image" Target="../media/image41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gif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gif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81FDF43-61AD-4FE6-9742-AB2D41FC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24308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92EE9AA-8180-4F8F-9546-D269F3B19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892" y="257594"/>
            <a:ext cx="1875992" cy="8473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527BD1-5C26-4590-93C8-38CA12B93B20}"/>
              </a:ext>
            </a:extLst>
          </p:cNvPr>
          <p:cNvSpPr txBox="1"/>
          <p:nvPr/>
        </p:nvSpPr>
        <p:spPr>
          <a:xfrm>
            <a:off x="1456378" y="3268697"/>
            <a:ext cx="9279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ea typeface="+mj-ea"/>
                <a:cs typeface="Arial" panose="020B0604020202020204" pitchFamily="34" charset="0"/>
              </a:rPr>
              <a:t>LLM-driven Multimodal Target Volume Contouring in Radiation Oncology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5C03E-95BA-998E-8A34-8F7F95029A2B}"/>
              </a:ext>
            </a:extLst>
          </p:cNvPr>
          <p:cNvSpPr txBox="1"/>
          <p:nvPr/>
        </p:nvSpPr>
        <p:spPr>
          <a:xfrm>
            <a:off x="5248653" y="6389846"/>
            <a:ext cx="14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dirty="0">
                <a:cs typeface="Biome Light" panose="020B0502040204020203" pitchFamily="34" charset="0"/>
              </a:rPr>
              <a:t>www.mi2rl.co</a:t>
            </a: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F63074A5-3BD7-765C-D344-EAC2C81D3E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9" name="그림 8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90058FD2-1D64-05F3-EB66-7C7DCE887B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10" name="그림 37">
            <a:extLst>
              <a:ext uri="{FF2B5EF4-FFF2-40B4-BE49-F238E27FC236}">
                <a16:creationId xmlns:a16="http://schemas.microsoft.com/office/drawing/2014/main" id="{1C3FDFA4-6067-DCD2-8ABE-20800ACFAC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11" name="직선 연결선 15">
            <a:extLst>
              <a:ext uri="{FF2B5EF4-FFF2-40B4-BE49-F238E27FC236}">
                <a16:creationId xmlns:a16="http://schemas.microsoft.com/office/drawing/2014/main" id="{2A13E71B-556E-5C9B-FA5E-88EC5CC05D15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6EB43B-6793-FDCE-FC1C-54C01FAA9723}"/>
              </a:ext>
            </a:extLst>
          </p:cNvPr>
          <p:cNvSpPr txBox="1"/>
          <p:nvPr/>
        </p:nvSpPr>
        <p:spPr>
          <a:xfrm>
            <a:off x="240892" y="6415740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cs typeface="맑은 고딕 Semilight" panose="020B0502040204020203" pitchFamily="50" charset="-127"/>
              </a:rPr>
              <a:t>25.06.11</a:t>
            </a:r>
            <a:endParaRPr lang="en-US" dirty="0"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185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E7CE-948A-A291-6B80-CFCC9887C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70588841-34F1-8F0E-89F1-3F5BA8B60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57034806-0647-3126-1E61-8FC3D71D69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0A7565F0-52AF-BA39-BA15-D52FBFB4E3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7084B235-A5FB-ECF3-6AEB-BCD2F264B918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91B870-B16B-F8D2-6BAF-BDE556D90B3A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BF8C9E7-F48C-52C2-1A0D-171C737BB4E7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5581F-58C2-8E8A-9F8B-42B7FF88BB63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Implementation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(c) CTV Delineation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 embeddings: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baseline="-25000" dirty="0" err="1"/>
              <a:t>l</a:t>
            </a:r>
            <a:r>
              <a:rPr lang="ko-KR" altLang="en-US" dirty="0"/>
              <a:t>*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→ final predicted output: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Loss: CE + Dice Loss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6ABBF6-BA54-D543-0548-794510059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17" y="522089"/>
            <a:ext cx="6427160" cy="33890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19610-C7D3-F6E8-C842-57DD0747CC15}"/>
                  </a:ext>
                </a:extLst>
              </p:cNvPr>
              <p:cNvSpPr txBox="1"/>
              <p:nvPr/>
            </p:nvSpPr>
            <p:spPr>
              <a:xfrm>
                <a:off x="2639858" y="188731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F19610-C7D3-F6E8-C842-57DD0747C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858" y="1887317"/>
                <a:ext cx="198772" cy="276999"/>
              </a:xfrm>
              <a:prstGeom prst="rect">
                <a:avLst/>
              </a:prstGeom>
              <a:blipFill>
                <a:blip r:embed="rId6"/>
                <a:stretch>
                  <a:fillRect l="-21212" t="-22222" r="-7272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BF0A1F4-25B1-7AA2-F7AB-7D3537444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368" y="3093247"/>
            <a:ext cx="3990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EA05-1F2F-D575-046D-21AC2BAA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97B77504-0E88-6F87-C430-30B56D1438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1F6C6235-0248-87FD-1E64-D295E13297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AF647886-1AF7-36EF-8ABA-931A768C9C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4D50B336-68ED-42D9-DAB2-4F0A5513E2FA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F0F482-5B01-5AF7-9958-9D52E44D0C92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9B602E5-9B44-688F-7534-4117BD89A79F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4EC31-6537-B2D5-0761-0D372874A8FC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Network Training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Resampling: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Voxel spacing: 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mm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HU Clipping: -1,000 ~ 1,000 + min-max norm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3D patch size: 384 x 384 x 128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Batch size: 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Optimizer: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AdamW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0.0001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Epoch: 100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GPU: RTX A6000 48GB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Frozen: LLM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Trainable: Image encoder/decoder, interactive alignment, linear layers, text prompts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Evaluation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Dice coefficient (Dice), Intersection over Union (IOU), 95</a:t>
            </a:r>
            <a:r>
              <a:rPr lang="en-US" altLang="ko-KR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percentile of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Hausdorff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Distance (95-HD)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6E1A17-DB2C-54D0-1B92-21FE4BD43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17" y="522089"/>
            <a:ext cx="6427160" cy="33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3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7A0F9-E0D1-5D01-1D8D-14D5C43A1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2F2DCB69-3DE5-CE44-D366-E298B7761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E7B28D46-353E-E0E0-BE06-F5B100085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FDCD4AD5-2AB0-CA0B-3A4F-113CF63F56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21F20E97-2D4E-4AED-B713-74C67FA2B588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673049-5C26-B8B2-5553-58883A069785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1E61A2A-F986-6671-2A63-FE7F74371AC1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1706A-EF00-B868-15A2-DBAC7A040B26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Clinical Evaluation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Breast Cancer: laterality, type of surgery, volume definition, coverage, integrity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Prostate Cancer: primary site, volume definition, coverage, integrity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78C4B2-45B4-2FE2-2246-12FC1A8D83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7369"/>
          <a:stretch>
            <a:fillRect/>
          </a:stretch>
        </p:blipFill>
        <p:spPr>
          <a:xfrm>
            <a:off x="242368" y="4469978"/>
            <a:ext cx="4702611" cy="13642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75CE7A-A670-18BD-4E44-4739D863B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392" y="1780672"/>
            <a:ext cx="5215128" cy="268930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5BB1CA8-35F1-2C99-8250-9920C1BD6A4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41" r="7082" b="14178"/>
          <a:stretch>
            <a:fillRect/>
          </a:stretch>
        </p:blipFill>
        <p:spPr>
          <a:xfrm>
            <a:off x="6316392" y="4467051"/>
            <a:ext cx="5215128" cy="18776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C7D0C7-C110-10B5-DFA4-908F0CAE3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368" y="1780672"/>
            <a:ext cx="4702611" cy="26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1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C535C-AE51-0AF1-537B-71D3F055C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CBBD35B9-F212-C421-B313-BCA78E4828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D7AE0681-5065-637E-F451-7170DFF666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EF086477-B498-3771-5D4B-CBFB17F931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AA7E5D31-9268-01B6-941B-759C307D53F7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993783-8E1B-F745-3A5D-74229EC03935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86FBB0-A0DA-FE3C-39C0-346E76BCF8CA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BF1C1-4DD2-0ACE-1DFA-CA6BD9A518CF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Accurate and Robust CTV Delineation Performance and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Internal: over 0.8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External1 &amp; 2: 0.73 and 0.44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External2 (manufacturer differ): </a:t>
            </a:r>
            <a:r>
              <a:rPr lang="en-US" altLang="ko-KR" dirty="0"/>
              <a:t>vision-only model completely failed to perform CTV delineation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(Left) GT: CTV on both the breast and regional LNs / Vision: breast alone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(Right) GT: early breast cancer case requiring treatment of the breast only / Vision: includes regional LN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34502-E15F-D738-3195-9A350939B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65" y="2177515"/>
            <a:ext cx="118491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7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59FE4-353B-47C0-9CB4-93FE2D95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6D6C749C-7CBB-F4C9-7B28-F4C6E5DFB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3FD0483F-3F49-4880-613E-C53AAE0987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CC1CC2D6-6CC0-960D-3FE2-9ED031ABCF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3B6DEC20-5918-A666-4B28-3BFDEBDE5749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E4ADCBE-08E0-671B-A14D-CBB4C460B41F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0B935C0-B98C-5131-8921-C53D494F1A36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DDD75-552D-505E-8FD1-E5E1DF12D84F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Accurate and Robust CTV Delineation Performance and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Vision-only SOTA: 3D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ResUNet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HIPIE: </a:t>
            </a:r>
            <a:r>
              <a:rPr lang="en-US" altLang="ko-KR" dirty="0"/>
              <a:t>2D referring segmentation /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LISA: 2D reasoning segmentation /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ConTEXTualNet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 3D image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 SOTA: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LLMSeg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(Ours)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824ED9-15D7-6905-A21B-E5CA42C6B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59" y="2155458"/>
            <a:ext cx="100965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7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3B68-B946-B6C5-53AA-7F4B48F7D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0F9C408B-6184-ECE7-AFF9-018C4D754B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CAD2094-EFE0-0022-A696-432FFB04E1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6805DAA0-5553-0FC0-B36C-9233BEB601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EB3183BE-3C09-FDA6-568C-C8C417A72272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853354-A406-DDE2-412A-1DF65F30EE75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1CFFA06-3267-EAA7-BFF0-AAD17F1A1C7F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FE0AD-B9B8-4D14-F970-12ACBD48279C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 by Expert Reveals Superiority of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Target volume should base on appropriate clinical rationale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contoured on the treated side of the breast / type of surgery / regional LNs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evaluated by a board-certified radiation oncologist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 model achieved total scores up to twice as high as those of the vision-only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MM model exhibited notably larger gains in rubrics of laterality and volume definition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6B3D84-993D-8209-FE30-9B6E520ED7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832"/>
          <a:stretch>
            <a:fillRect/>
          </a:stretch>
        </p:blipFill>
        <p:spPr>
          <a:xfrm>
            <a:off x="2717075" y="3066099"/>
            <a:ext cx="6790668" cy="32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E638A-22B4-D065-49AF-E0086B09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DAF65FE6-6C35-6E7E-A618-5FC7792283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724E4AA-CF45-1439-2285-1B6878D8B2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9139D752-E5A4-99A3-860B-084FB6FE57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23787455-BD99-CC8E-8F5E-5C50FF01C405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B0E22E2-DAA1-B60D-7A0D-D508F1877A88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99B2A2-9124-DEBD-2815-FCA2FF699874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5F114-4A42-DE0B-3F68-F9FD9ACDFC93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Data Efficiency and Robustness of the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(40% Data) MM: over 0.8 / Vision: 0.7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(20% Data) MM: slightly below 0.8 / Vision: failed to contour CTV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External2: notable overfitting on vision-only 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57DE32-6E68-D9D2-4814-806568133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49" y="2307744"/>
            <a:ext cx="6544872" cy="39216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E5A7FF-F9C1-216D-F47D-7B0C8A0A7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3730" y="738991"/>
            <a:ext cx="4418720" cy="22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8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E6D87-3AA8-463B-A182-45E8369B0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1EECF295-3962-9DA6-7D19-6DDBDF6B95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0FBDD103-4F56-D212-EADB-FADDB822BE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480F06F8-248E-0DD0-003E-4B7D07CC5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61AF13AD-50AF-9A0D-4E6D-2D28DB4B52D8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709B16-61D4-F3A2-201F-496DCBC3D1E3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9CFB0A2-6961-DAD5-9277-BF39579EE0CE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55C09-92BD-48A2-7ABF-F6E871B27821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Differential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contouring Based on Varied Textual Inputs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T: Tumor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종양의 크기 및 침윤 정도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암이 어디까지 퍼졌는가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T0: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종양 없음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Tis: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상피내암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(in situ,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아직 퍼지지 않은 초기 단계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T1~T4: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종양 크기 또는 침범 정도에 따라 단계 구분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숫자 커질수록 크기 ↑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N: Node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림프절 전이 여부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주변 림프절에 암세포가 퍼졌는지 여부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N0: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림프절 전이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N1~N3: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전이된 림프절의 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위치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범위에 따라 구분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숫자 커질수록 전이 ↑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국소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중심부분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림프절 전이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/ b: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원격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외측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림프절 전이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M: Metastasis 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원격 전이 여부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-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다른 장기나 분위로 암이 전이되었는지 여부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M0: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원격 전이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M1: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원격 전이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D762C1-9CCB-7F01-3422-23F411192F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73" r="46526" b="68245"/>
          <a:stretch>
            <a:fillRect/>
          </a:stretch>
        </p:blipFill>
        <p:spPr>
          <a:xfrm>
            <a:off x="8493765" y="510057"/>
            <a:ext cx="3605264" cy="150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31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A204-7C69-D039-822B-08CC0048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7CABBD01-C52C-6DBC-13A4-D7201175A3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E5F3F835-AF19-BBE4-849C-9E0EF34D98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93AB6B0B-55E8-2F3B-C3E2-A2EA3773E9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CE41FBD3-D3E9-D864-CBC9-A46DCF2C0F93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B57E7-A518-13BD-548C-3BC7541B4D6C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E57E9D-4E42-7163-3284-8B7501987E03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84625-1FB2-0479-7893-B68F46FABD41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Differential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contouring Based on Varied Textual Inputs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Fig3(b): left breast cancer at stage at T1N0M0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Upstaging T, N stage → inclusion of regional LN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Laterality → contouring on the opposite side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Surgery → remove skin + include chest wall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Fig3(c): right breast cancer at stage at T2N1M0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Downstaging N stage → omission of regional LN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Surgery → include skin + remove pectoralis muscle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6551E3-AF0F-8237-2BA0-30EA3F53C3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73"/>
          <a:stretch>
            <a:fillRect/>
          </a:stretch>
        </p:blipFill>
        <p:spPr>
          <a:xfrm>
            <a:off x="5394122" y="1030847"/>
            <a:ext cx="6742085" cy="50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4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5B7A0-FB1F-5F9A-8672-8C3E7F77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C95B6808-2C2E-C27D-550E-C4EEC8CD7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0EC99FD0-4E87-1B7F-D96E-305D1EBE4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882BDC43-B9EB-A734-011A-E65B892E65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88BE6B9B-B446-C2FC-AF81-6E9A33D13D78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9A64C5-DAB4-3D52-41B0-3E34A6F90E50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CB4834D-4756-CD1F-0491-D03BCBB19A11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471A87-A0CA-551E-20FA-2A9E85FB9A9D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Exploring Textual Clinical Information Provision Methods in the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Numeric category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Internal: exhibited promising performance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External: performance gaps increased up to 0.1 in the Dice metric and 10 cm in the HD-95 metric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CLIP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ViT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-B/16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External: performance gaps increased up to 0.3 in the Dice metric and 10 cm in the HD-95 metric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A97D26-4366-6A30-7C9F-7E5E8BDEC6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654"/>
          <a:stretch>
            <a:fillRect/>
          </a:stretch>
        </p:blipFill>
        <p:spPr>
          <a:xfrm>
            <a:off x="2389847" y="3308684"/>
            <a:ext cx="7400173" cy="29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0B3F1-BE6C-1495-B310-2578F26C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7A74214A-6E9A-4B3D-984C-D7572BCF0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43A415FC-BAEA-90AC-4D9E-B43CCF92C8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4988C561-12D1-E8F0-8F06-88BBB39D6C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6E0CA2B9-0BE1-3F8F-A6AB-E8A595F1519F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6F2998-A7C4-2ADE-1EE0-E7796A576411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29007F1C-F970-8567-82BD-208F3C405F05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4B226-6734-A50C-822B-DD38CCC87ED0}"/>
              </a:ext>
            </a:extLst>
          </p:cNvPr>
          <p:cNvSpPr txBox="1"/>
          <p:nvPr/>
        </p:nvSpPr>
        <p:spPr>
          <a:xfrm>
            <a:off x="80841" y="510057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AI models have focused on individual data modalities (visual or linguistic).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Physicians rely on both imaging studies and textual electronic medical data for decision-making.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 AI understands diverse data types and their interrelationships, providing a comprehensive view of data.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Two critical components are needed in Intensity-Modulated Radiation Therapy (IMRT)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Organs-at-risk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(OARs): radiosensitive organs susceptible to damage by ionizing radiation during 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Target volume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where the dose is prescribed.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Planning CT images + Clinical information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crucial for treatment planning (responsibility of experienced radiation oncologists)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Previous segmentation models have conspicuous gap in research persists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Tumor stage, Histological diagnosis, Extent of metastasis, Gene mutation, Patient’s status, 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High risk metastatic growth areas are treated electively by understanding of various data modalities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→ necessity to incorporate textual clinical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Recent LLMs discern relationships among varied data types, generate new data from learned patterns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 can be integrated into LLMs through adaptors and generative models for generation</a:t>
            </a:r>
          </a:p>
        </p:txBody>
      </p:sp>
    </p:spTree>
    <p:extLst>
      <p:ext uri="{BB962C8B-B14F-4D97-AF65-F5344CB8AC3E}">
        <p14:creationId xmlns:p14="http://schemas.microsoft.com/office/powerpoint/2010/main" val="4749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C4A5-0C5B-BF82-B366-5D0E7D1B4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11AE9DD5-9992-164A-D32F-5A5300EF29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998A55EB-A052-65EE-9B51-E5A100F96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73D8ED76-F2B4-EB5F-074D-4390331AB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9F1CC0B7-51FF-1642-B382-8B6E121389BC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31470A-E6B4-E871-A90B-B7D4088D2446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468191-3CAA-2ECF-FE4F-83C3CB339EBA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8724B2-5F78-46CF-6DAA-D3068DA9456B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Exploring Textual Clinical Information Provision Methods in the Multimodal Model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Case #1: total mastectomy, T2N1M0, left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include the breast and regional nodal area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masks for both breasts (more mask on the opposite breast)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Case #2: BCS, T2N1M0, left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included breast and regional nodes while sparing the skin and chest wall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Included breast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excluded regional nodes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included parts of the skin and chest wall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2285A-366C-7C26-2AF0-AECC60547E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26" r="69137" b="38299"/>
          <a:stretch>
            <a:fillRect/>
          </a:stretch>
        </p:blipFill>
        <p:spPr>
          <a:xfrm>
            <a:off x="7937049" y="1114230"/>
            <a:ext cx="4254951" cy="380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3DFC-AED7-1498-78D9-C344B73C4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645ABD63-F2C2-43B0-D184-78B2DA41C6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576BF9D6-0E8C-793F-C95B-7EDFDB184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36A814C7-8948-B92D-A791-FBDADBFAD9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A38F23FD-35F9-FA73-F3C2-4B8F23C484A7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6BC0DC-716C-DC48-8E1E-781C304C55BA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6905B62-9188-3D0C-8850-67EB4EE3E4D2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DBDE5-2C7D-F6FE-2DA7-F3871B9D93F8}"/>
              </a:ext>
            </a:extLst>
          </p:cNvPr>
          <p:cNvSpPr txBox="1"/>
          <p:nvPr/>
        </p:nvSpPr>
        <p:spPr>
          <a:xfrm>
            <a:off x="68808" y="521858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Ablation Study of Input Clinical Data Components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Patient: BCS, T1aN0M0, right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Omission T stage: included regional nodes (higher T cases)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Omission N stage: included regional nodes (N1 or N2 cases)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Omission laterality: inaccurately contoured the opposite breast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Without omission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Contouring on the opposite breast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little change in target contouring (laterality)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changed in patterns unrelated to the omitted information (T stage or N stage information)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09AE0A-FEC8-F10C-16D7-CD23E54DDBD2}"/>
              </a:ext>
            </a:extLst>
          </p:cNvPr>
          <p:cNvGrpSpPr>
            <a:grpSpLocks noChangeAspect="1"/>
          </p:cNvGrpSpPr>
          <p:nvPr/>
        </p:nvGrpSpPr>
        <p:grpSpPr>
          <a:xfrm>
            <a:off x="6940017" y="577508"/>
            <a:ext cx="5146980" cy="2695071"/>
            <a:chOff x="4554669" y="2828621"/>
            <a:chExt cx="5765089" cy="30187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50DD0C9-C262-6702-C4B2-B38F530BC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815" r="92268" b="38299"/>
            <a:stretch>
              <a:fillRect/>
            </a:stretch>
          </p:blipFill>
          <p:spPr>
            <a:xfrm>
              <a:off x="4554669" y="2828621"/>
              <a:ext cx="840474" cy="3018725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921FEA5-EA96-A36E-28A3-C7979C623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679" t="3815" r="23974" b="38299"/>
            <a:stretch>
              <a:fillRect/>
            </a:stretch>
          </p:blipFill>
          <p:spPr>
            <a:xfrm>
              <a:off x="5390147" y="2828621"/>
              <a:ext cx="4929611" cy="3018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589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511C-C84E-BDEA-849E-6AC802ED9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5F8980D9-207F-7F52-4048-A6D0584F3C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631D02EF-E4D2-06C6-0DD9-340310ACA5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C526941C-A9D5-03DA-5088-2A13771986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A75DC081-04F1-6ADD-8C72-2BDBA8D97189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957426-5F47-F1C5-F203-B4D51C91D1EF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79A50A7-9C05-1776-711C-C7348483C031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1B820-DC42-537C-D609-467C345490D3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Ablation Study of Input Clinical Data Components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Patient: Post-mastectomy, T1cN1M0, left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Omission Surgery: sparing the skin and chest wall (BCS)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Numeric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Omission Surgery: Contouring on the opposite breast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Table4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exclusion of laterality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exclusion of surgery type, exclusion of N stage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exclusion of T stage information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=&gt; indicate that every component contributes to the model’s performance.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3C7DB9-A5A9-A6E6-D14A-867AB98C0EF7}"/>
              </a:ext>
            </a:extLst>
          </p:cNvPr>
          <p:cNvGrpSpPr>
            <a:grpSpLocks noChangeAspect="1"/>
          </p:cNvGrpSpPr>
          <p:nvPr/>
        </p:nvGrpSpPr>
        <p:grpSpPr>
          <a:xfrm>
            <a:off x="8673927" y="584074"/>
            <a:ext cx="3413070" cy="3010117"/>
            <a:chOff x="9357768" y="2823520"/>
            <a:chExt cx="3413070" cy="30101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1632955-B618-DA6C-B0DF-EC1C872A1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979" r="92268" b="38300"/>
            <a:stretch>
              <a:fillRect/>
            </a:stretch>
          </p:blipFill>
          <p:spPr>
            <a:xfrm>
              <a:off x="9357768" y="2823520"/>
              <a:ext cx="840474" cy="30101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D9E86F6-1709-C743-66BA-C497C15C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6335" t="3979" b="38300"/>
            <a:stretch>
              <a:fillRect/>
            </a:stretch>
          </p:blipFill>
          <p:spPr>
            <a:xfrm>
              <a:off x="10198242" y="2823521"/>
              <a:ext cx="2572596" cy="3010116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5E42E59-1966-21B2-56E3-1EA13F2B5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572" y="3594191"/>
            <a:ext cx="2593602" cy="274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2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ECB3-3BE8-4D75-16BC-EF3DE2E8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F76C005E-2771-09DE-CBAE-83A3E0B8A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F2980DA6-B919-45C0-8B1C-5EC51AC46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4B9AC638-6519-2961-D529-8E1A81EF83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D9F5898A-CF14-ED3A-22F1-49F94EBD1D47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B54119-EFEF-5DD2-4656-181ACA508521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D46A6D2-14AE-70EF-8B9D-956B48884EF4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DEE27-709C-4E18-1A4B-8E23B7604B4C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Exploring Other Cancer Types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Prostate Cancer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notable performance gain of up to 0.05 in Dice metric through all the validation settings on MM approach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more than double the differences in total scores on external validation setting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significantly larger differences compared to vision model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delineation of the primary site (assessing prostate volume coverage, including the seminal vesicle)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volume definition (evaluating regional node irradiation appropriateness)</a:t>
            </a:r>
          </a:p>
        </p:txBody>
      </p:sp>
    </p:spTree>
    <p:extLst>
      <p:ext uri="{BB962C8B-B14F-4D97-AF65-F5344CB8AC3E}">
        <p14:creationId xmlns:p14="http://schemas.microsoft.com/office/powerpoint/2010/main" val="64442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62E5-67F6-6D6F-2C43-EED03E0FA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44BB7F43-FA54-E83F-FCC9-32546EAB8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B578EF8-1E6F-86F8-C3A3-855CBA6B8A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99AD9C77-5767-EBE0-20AA-85EE8081D5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D13D41D1-C63B-EC62-C8F1-7E2DE0D76A2A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E25D3B-B82A-6D48-7161-EBABE4EFB70A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4910E71-D288-401B-3F11-613DB691BE17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722DB-4DFA-75D8-58F3-01139302895A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Models have been specifically designed and trained to excel in a singular task without the adaptability to transition across various tasks → lack the flexibility to navigate the complex challenges in the medical domain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Radiation oncology exemplifies a robust case for the adoption of multimodality in two fundamental factors.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Radiation Oncology extends beyond imaging to include clinical information which can be conveyed textually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	(surgical notes, pathology reports, and electronic medical records)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Prior knowledge of standard treatment guidelines is vital for treatment decision-making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 model accurately segmented radiation therapy target volume based on clinical information achieving absolute performance where the multimodal model surpasses the vision-only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Clinical training of expert is placed on multimodality information of both  images and text, facilitating the inference of text-image relationships and enabling effective learning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aspect of the clinical learning paradigm aligns seamlessly with our proposed multimodal model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19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7A48B-446F-DCCF-8EB3-57397A03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4673677C-3863-E60F-E251-E754BC4FA8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510DB4EC-3D34-4FE4-B2F3-7FD3A6828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F25536AB-C098-4A37-62AE-558A21081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250C279D-FB5A-34E4-FD84-0D2A517C5902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124928-1EAC-C351-0E23-66E55756E4C2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611E6C4-CA39-CB11-9B5B-B9ED6F20D747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69A8E-5DE9-C2F8-DF2E-157CD4622A3F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decrement in performance is due to variations in image acquisition settings and characteristics of devices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However, the ability of clinical experts is largely unaffected by external factors because the linguistic concepts embodied in textual clinical information are independent of such acquisition settings.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 model which learns with such textual clinical information by leveraging the great linguistic capability of LLMs demonstrates particularly commendable performance in external validation settings.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characteristic is particularly optimal for the medical domain where training data is limited and stable generalization performance is a prerequisite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Furthermore, we demonstrated the necessity of incorporating clinical information into target volume contouring, in cases where the segmentation may not be clearly visible in the planning CT image.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84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7642F-C7FF-A332-5958-34414415C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1E9674E2-D13A-6487-BB9B-89F27D978C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E18F39DD-29DB-A67D-A8E9-1F42A8C3E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15002A59-5EC7-019B-9916-8159177D4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F13B125C-9842-11C9-C3E6-08F253231499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AE8003-E699-9172-AA22-B6580D2D8C43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655F1A3-4FE5-02EF-BF2F-1BA5A2F66E23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4431E-59E9-4208-2C9C-6CC61B7E243E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Our evaluation is confined to patients at their initial diagnosis, leaving a scope for further exploration into varied patient scenarios and treatment stages.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model does not consider radiation therapy doses in target volume contouring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dose-related variables could be integrated to enhance delineation and treatment planning in future studies.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While the model utilizes refined clinical data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research can explore mechanisms for automating the data refinement process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further develop capabilities to process raw clinical data to reduce the need for manual intervention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Both breast and prostate cancers types are categorized as having relatively standardized target volume.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further validation of our method’s generalizability across a wider range of cancer types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We focuses CTV contouring but GTV delineation which involves contouring visually apparent areas is crucial in clinical practice due to its importance in boost techniques for increased dose administration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future studies should expand to encompass GTV contouring, thereby improving its clinical utility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Black-box nature of AI may hinder clinician’s direct utilization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model should provide explainable results such like confidence map in the clinical practice</a:t>
            </a:r>
          </a:p>
        </p:txBody>
      </p:sp>
    </p:spTree>
    <p:extLst>
      <p:ext uri="{BB962C8B-B14F-4D97-AF65-F5344CB8AC3E}">
        <p14:creationId xmlns:p14="http://schemas.microsoft.com/office/powerpoint/2010/main" val="46250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D43899-48C7-401B-A6C9-B45FB5AE9011}"/>
              </a:ext>
            </a:extLst>
          </p:cNvPr>
          <p:cNvSpPr txBox="1">
            <a:spLocks/>
          </p:cNvSpPr>
          <p:nvPr/>
        </p:nvSpPr>
        <p:spPr>
          <a:xfrm>
            <a:off x="2905959" y="429193"/>
            <a:ext cx="6380083" cy="738472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algn="ctr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sz="6000" b="1" dirty="0">
                <a:latin typeface="+mj-ea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54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A43034FD-043D-4DBA-8E28-4BC0BCB941CC}"/>
              </a:ext>
            </a:extLst>
          </p:cNvPr>
          <p:cNvSpPr/>
          <p:nvPr/>
        </p:nvSpPr>
        <p:spPr>
          <a:xfrm>
            <a:off x="410155" y="2730500"/>
            <a:ext cx="2640771" cy="1732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tabLst>
                <a:tab pos="1346166" algn="l"/>
              </a:tabLst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Radiology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tabLst>
                <a:tab pos="1346166" algn="l"/>
              </a:tabLst>
              <a:defRPr/>
            </a:pPr>
            <a:endParaRPr kumimoji="1" lang="en-US" altLang="ko-KR" sz="14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Joon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SangMin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Lee</a:t>
            </a:r>
            <a:r>
              <a:rPr kumimoji="1" lang="en-US" altLang="ko-KR" sz="1200" kern="1100" baseline="30000" dirty="0" err="1">
                <a:latin typeface="+mj-ea"/>
                <a:ea typeface="+mj-ea"/>
                <a:cs typeface="Malgun Gothic Semilight" panose="020B0502040204020203" pitchFamily="50" charset="-127"/>
              </a:rPr>
              <a:t>A,B</a:t>
            </a:r>
            <a:endParaRPr kumimoji="1" lang="en-US" altLang="ko-KR" sz="12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Dong Hyun, Yang, Hyung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Jin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Won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Ho Sung Kim, Seung Chai Jung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Ji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Park, So Jung Lee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Hyun Lee,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Gilsun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Hong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EDC0B361-CAC0-4C39-8BF1-5E39BA2E433B}"/>
              </a:ext>
            </a:extLst>
          </p:cNvPr>
          <p:cNvSpPr/>
          <p:nvPr/>
        </p:nvSpPr>
        <p:spPr>
          <a:xfrm>
            <a:off x="410157" y="4769200"/>
            <a:ext cx="2429471" cy="1326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Neurology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Dong-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Wha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Kang,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Chongsik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Lee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Jaehong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Lee,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Sangbeom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Jun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Misun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Kwon,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Beomjun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r>
              <a:rPr kumimoji="1" lang="en-US" altLang="ko-KR" sz="8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12EB84D1-CF5E-4971-9A81-92896D7DC41E}"/>
              </a:ext>
            </a:extLst>
          </p:cNvPr>
          <p:cNvSpPr/>
          <p:nvPr/>
        </p:nvSpPr>
        <p:spPr>
          <a:xfrm>
            <a:off x="6512005" y="2730502"/>
            <a:ext cx="2442348" cy="110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Cardiology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Jaekwan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Song,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Jongmin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Song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Young-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Hak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endParaRPr kumimoji="1" lang="en-US" altLang="ko-KR" sz="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541B9720-F64F-4B4A-8F8D-7832B8D65C96}"/>
              </a:ext>
            </a:extLst>
          </p:cNvPr>
          <p:cNvSpPr/>
          <p:nvPr/>
        </p:nvSpPr>
        <p:spPr>
          <a:xfrm>
            <a:off x="9364507" y="4769199"/>
            <a:ext cx="2417339" cy="88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Emergency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Dong-Woo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endParaRPr kumimoji="1" lang="en-US" altLang="ko-KR" sz="12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BAFE986B-3D9F-46E2-B917-3CA773B969DA}"/>
              </a:ext>
            </a:extLst>
          </p:cNvPr>
          <p:cNvSpPr/>
          <p:nvPr/>
        </p:nvSpPr>
        <p:spPr>
          <a:xfrm>
            <a:off x="3461081" y="2730501"/>
            <a:ext cx="2640769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Pathology</a:t>
            </a:r>
            <a:endParaRPr kumimoji="1" lang="en-US" altLang="ko-KR" sz="1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2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Hyunjeong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Go,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Gyuheon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Choi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Gyungyub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Gong, Dong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Song</a:t>
            </a:r>
            <a:r>
              <a:rPr kumimoji="1" lang="en-US" altLang="ko-KR" sz="1051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8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B15C78BF-3478-4AAD-AC4B-249E90A833AE}"/>
              </a:ext>
            </a:extLst>
          </p:cNvPr>
          <p:cNvSpPr/>
          <p:nvPr/>
        </p:nvSpPr>
        <p:spPr>
          <a:xfrm>
            <a:off x="3458661" y="4769200"/>
            <a:ext cx="2518073" cy="1104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Surgery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Seok Ko,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JongHun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endParaRPr kumimoji="1" lang="en-US" altLang="ko-KR" sz="12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Songchuk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Kim, Tae-Yon Sung</a:t>
            </a:r>
            <a:r>
              <a:rPr kumimoji="1" lang="en-US" altLang="ko-KR" sz="10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9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D3205C6C-4601-4A82-B006-008CBD1D119D}"/>
              </a:ext>
            </a:extLst>
          </p:cNvPr>
          <p:cNvSpPr/>
          <p:nvPr/>
        </p:nvSpPr>
        <p:spPr>
          <a:xfrm>
            <a:off x="6512006" y="4769199"/>
            <a:ext cx="2429471" cy="88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Internal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b="1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Jeongsik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Byeon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, Kang Mo Kim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8C83B4-86A3-4562-9114-49E01B0998B5}"/>
              </a:ext>
            </a:extLst>
          </p:cNvPr>
          <p:cNvSpPr/>
          <p:nvPr/>
        </p:nvSpPr>
        <p:spPr>
          <a:xfrm>
            <a:off x="9364507" y="2730500"/>
            <a:ext cx="2417339" cy="88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600" b="1" kern="1100" dirty="0">
                <a:latin typeface="+mj-ea"/>
                <a:ea typeface="+mj-ea"/>
                <a:cs typeface="Malgun Gothic Semilight" panose="020B0502040204020203" pitchFamily="50" charset="-127"/>
              </a:rPr>
              <a:t>Anesthesiology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endParaRPr kumimoji="1" lang="en-US" altLang="ko-KR" sz="16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Sung-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Hoon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Kim, </a:t>
            </a:r>
            <a:r>
              <a:rPr kumimoji="1" lang="en-US" altLang="ko-KR" sz="1200" kern="1100" dirty="0" err="1"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200" kern="1100" dirty="0">
                <a:latin typeface="+mj-ea"/>
                <a:ea typeface="+mj-ea"/>
                <a:cs typeface="Malgun Gothic Semilight" panose="020B0502040204020203" pitchFamily="50" charset="-127"/>
              </a:rPr>
              <a:t> Ho Lee</a:t>
            </a:r>
            <a:r>
              <a:rPr kumimoji="1" lang="en-US" altLang="ko-KR" sz="1000" kern="1100" dirty="0"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900" kern="1100" dirty="0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32A45EA-CA43-4176-BF5A-95AA770AC95A}"/>
              </a:ext>
            </a:extLst>
          </p:cNvPr>
          <p:cNvCxnSpPr>
            <a:cxnSpLocks/>
          </p:cNvCxnSpPr>
          <p:nvPr/>
        </p:nvCxnSpPr>
        <p:spPr>
          <a:xfrm>
            <a:off x="526489" y="31750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C0EED0F-100C-44AF-8F9D-9B3FA6B57207}"/>
              </a:ext>
            </a:extLst>
          </p:cNvPr>
          <p:cNvCxnSpPr>
            <a:cxnSpLocks/>
          </p:cNvCxnSpPr>
          <p:nvPr/>
        </p:nvCxnSpPr>
        <p:spPr>
          <a:xfrm>
            <a:off x="3579809" y="31750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2FE17A7-4DA5-45F0-BC3F-A943A5B43AFA}"/>
              </a:ext>
            </a:extLst>
          </p:cNvPr>
          <p:cNvCxnSpPr>
            <a:cxnSpLocks/>
          </p:cNvCxnSpPr>
          <p:nvPr/>
        </p:nvCxnSpPr>
        <p:spPr>
          <a:xfrm>
            <a:off x="6597545" y="31750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8B89142-2CAC-46BE-ABFE-353BE2EDA2BF}"/>
              </a:ext>
            </a:extLst>
          </p:cNvPr>
          <p:cNvCxnSpPr>
            <a:cxnSpLocks/>
          </p:cNvCxnSpPr>
          <p:nvPr/>
        </p:nvCxnSpPr>
        <p:spPr>
          <a:xfrm>
            <a:off x="9454551" y="31750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84EE94B-30A0-49B6-9994-B7945D2E1233}"/>
              </a:ext>
            </a:extLst>
          </p:cNvPr>
          <p:cNvCxnSpPr>
            <a:cxnSpLocks/>
          </p:cNvCxnSpPr>
          <p:nvPr/>
        </p:nvCxnSpPr>
        <p:spPr>
          <a:xfrm>
            <a:off x="526489" y="52197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C6C8A8-AFB5-4834-ABC4-4CF89B648AB1}"/>
              </a:ext>
            </a:extLst>
          </p:cNvPr>
          <p:cNvCxnSpPr>
            <a:cxnSpLocks/>
          </p:cNvCxnSpPr>
          <p:nvPr/>
        </p:nvCxnSpPr>
        <p:spPr>
          <a:xfrm>
            <a:off x="3579809" y="52197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B2D07DC-52FD-4077-9BFF-78001731460F}"/>
              </a:ext>
            </a:extLst>
          </p:cNvPr>
          <p:cNvCxnSpPr>
            <a:cxnSpLocks/>
          </p:cNvCxnSpPr>
          <p:nvPr/>
        </p:nvCxnSpPr>
        <p:spPr>
          <a:xfrm>
            <a:off x="6597545" y="52197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85E5D4-AC17-46CB-AEE1-9C6C04D56498}"/>
              </a:ext>
            </a:extLst>
          </p:cNvPr>
          <p:cNvCxnSpPr>
            <a:cxnSpLocks/>
          </p:cNvCxnSpPr>
          <p:nvPr/>
        </p:nvCxnSpPr>
        <p:spPr>
          <a:xfrm>
            <a:off x="9454551" y="5219700"/>
            <a:ext cx="23272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B449DBF-CADA-4CDA-996C-E49CE3CAF308}"/>
              </a:ext>
            </a:extLst>
          </p:cNvPr>
          <p:cNvGrpSpPr/>
          <p:nvPr/>
        </p:nvGrpSpPr>
        <p:grpSpPr>
          <a:xfrm>
            <a:off x="0" y="6507554"/>
            <a:ext cx="12192000" cy="389063"/>
            <a:chOff x="0" y="6507554"/>
            <a:chExt cx="12192000" cy="38906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691F1A-073E-4557-9AA8-FBFAC00F2AD9}"/>
                </a:ext>
              </a:extLst>
            </p:cNvPr>
            <p:cNvSpPr/>
            <p:nvPr/>
          </p:nvSpPr>
          <p:spPr>
            <a:xfrm>
              <a:off x="0" y="6507554"/>
              <a:ext cx="12192000" cy="389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A5236BFC-96FC-45B4-8EED-0C9DC6B0FCB1}"/>
                </a:ext>
              </a:extLst>
            </p:cNvPr>
            <p:cNvGrpSpPr/>
            <p:nvPr/>
          </p:nvGrpSpPr>
          <p:grpSpPr>
            <a:xfrm>
              <a:off x="279664" y="6576085"/>
              <a:ext cx="11632673" cy="252000"/>
              <a:chOff x="279665" y="6576085"/>
              <a:chExt cx="11632673" cy="25200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DDE00BC-A74E-470A-A551-787DD898E8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65" y="6594085"/>
                <a:ext cx="493714" cy="216000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F99A02E6-A34A-4B76-8B13-71FD2CA75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591" y="6576085"/>
                <a:ext cx="911747" cy="25200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5F01DBB-A84E-47E3-8291-156BB6777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32400" r="11800" b="39186"/>
              <a:stretch/>
            </p:blipFill>
            <p:spPr>
              <a:xfrm>
                <a:off x="1053044" y="6594085"/>
                <a:ext cx="805497" cy="216000"/>
              </a:xfrm>
              <a:prstGeom prst="rect">
                <a:avLst/>
              </a:prstGeom>
            </p:spPr>
          </p:pic>
          <p:pic>
            <p:nvPicPr>
              <p:cNvPr id="26" name="그림 25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C39F24F5-5455-4511-A43E-E44BAD929E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0" t="15965" b="23641"/>
              <a:stretch/>
            </p:blipFill>
            <p:spPr>
              <a:xfrm>
                <a:off x="2138206" y="6594085"/>
                <a:ext cx="576216" cy="216000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9180EC59-5280-4D45-A939-836237B8B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4087" y="6612085"/>
                <a:ext cx="1087177" cy="180000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1D7FB56-2AAB-4EC0-90BF-F12B8824F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929" y="6612085"/>
                <a:ext cx="829116" cy="18000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31A864AC-5A7F-4517-AFEA-31DF633C36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18" b="30153"/>
              <a:stretch/>
            </p:blipFill>
            <p:spPr>
              <a:xfrm>
                <a:off x="6922442" y="6594085"/>
                <a:ext cx="1263930" cy="216000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4AE8D78C-8ABC-4255-A431-903E48C7C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9710" y="6594085"/>
                <a:ext cx="1173067" cy="216000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D4EDE60F-354F-47F1-9D37-15592ABD5E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037" y="6594085"/>
                <a:ext cx="566284" cy="216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AD16BA2B-F964-40E8-84CC-4E7EBEAB9F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" t="8849" r="1872" b="12566"/>
              <a:stretch/>
            </p:blipFill>
            <p:spPr>
              <a:xfrm>
                <a:off x="9311986" y="6576085"/>
                <a:ext cx="1408940" cy="252000"/>
              </a:xfrm>
              <a:prstGeom prst="rect">
                <a:avLst/>
              </a:prstGeom>
            </p:spPr>
          </p:pic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6CB5C894-8D47-FDEF-CDAB-B97F040739C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t="2116" r="14092" b="15571"/>
          <a:stretch/>
        </p:blipFill>
        <p:spPr>
          <a:xfrm>
            <a:off x="0" y="0"/>
            <a:ext cx="12192000" cy="689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4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8AF8F-431C-8BCE-CE0E-F297CF1C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D4BCAB1F-16C9-6369-1916-D24F7AA9E5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09FA5CE-E333-A44A-04D8-C0214ED88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919D5ECD-3787-FBC2-CF60-0C2BE8B99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DE5F42D3-24BF-C79A-20F6-B6389B6AB0C0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D4D172-0600-77EF-331B-91C1603418DA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A81005B-4A74-D4BC-2D5E-733432C97D02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7EE1B-BA73-A063-BFF3-DE6B10BC344B}"/>
              </a:ext>
            </a:extLst>
          </p:cNvPr>
          <p:cNvSpPr txBox="1"/>
          <p:nvPr/>
        </p:nvSpPr>
        <p:spPr>
          <a:xfrm>
            <a:off x="80841" y="510057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This study present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3D multimodal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clinical target volume delineation model by integrating clinical information through the LLM for conditioning a segmentation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Integrated textual information from well-trained LLMs through simple prompt tuning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Interactive alignment use both </a:t>
            </a: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self-attention and cross-attention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in a bidirectional manner (text2img, img2text)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Layer-wise MM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features are combined to jointly predict the target labels through the MM decoder.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latin typeface="Arial" panose="020B0604020202020204" pitchFamily="34" charset="0"/>
                <a:cs typeface="Arial" panose="020B0604020202020204" pitchFamily="34" charset="0"/>
              </a:rPr>
              <a:t>Light-weight learnable text prompts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leverage linguistic capability of the LLM within the proposed MM AI framework.</a:t>
            </a:r>
          </a:p>
        </p:txBody>
      </p:sp>
      <p:pic>
        <p:nvPicPr>
          <p:cNvPr id="2" name="Picture 2" descr="Fig. 1">
            <a:extLst>
              <a:ext uri="{FF2B5EF4-FFF2-40B4-BE49-F238E27FC236}">
                <a16:creationId xmlns:a16="http://schemas.microsoft.com/office/drawing/2014/main" id="{56C334E7-2167-48EB-20F4-DB87168BC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03"/>
          <a:stretch>
            <a:fillRect/>
          </a:stretch>
        </p:blipFill>
        <p:spPr bwMode="auto">
          <a:xfrm>
            <a:off x="1924485" y="3008720"/>
            <a:ext cx="8330898" cy="32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1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F87E2-231F-3ED2-8E19-8662220F4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54FD83F2-5686-B855-6A09-A221A2FAEC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7A463579-3575-ADE8-323F-B02655FA08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887D82FD-6D7B-C6D6-2579-B5571F218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A74DBB3A-1DEC-1733-2639-550072F93CD3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95F7D4-55FB-D7E1-AA4E-7533927CB3F4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29CD56A-2C56-CD69-8267-A93053F7E4A5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A0DBE6-320B-0B61-1A03-60963DCE43C3}"/>
              </a:ext>
            </a:extLst>
          </p:cNvPr>
          <p:cNvSpPr txBox="1"/>
          <p:nvPr/>
        </p:nvSpPr>
        <p:spPr>
          <a:xfrm>
            <a:off x="92971" y="489407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Schematic Comparison of the Workflows of Radiology and Radiation Oncology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Radiology heavily relying on the visual information of the current imaging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Radiation oncology  relies more on patient’s history, pre- and post-operative imaging results, surgical pathology findings, laboratory results, and other clinical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/>
              <a:t>Definition of Task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Gross Tumor Volume (GTV): visible tumor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Clinical Target Volume (CTV):  includes regions prone to microscopic disease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tumor type, histological findings, cancer stage (TNM classification), patient age, and performance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Planning Target Volume (PTV): expands CTV to include margins for uncertainties in patient setup and positioning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Ex) Breast cancer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Stage 1 with no regional lymph nodes (LN) metastasis: whole breast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Stage 3B with regional LN metastasis: need for elective nodal irradiation across all regional nodal areas</a:t>
            </a:r>
          </a:p>
        </p:txBody>
      </p:sp>
    </p:spTree>
    <p:extLst>
      <p:ext uri="{BB962C8B-B14F-4D97-AF65-F5344CB8AC3E}">
        <p14:creationId xmlns:p14="http://schemas.microsoft.com/office/powerpoint/2010/main" val="5294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35038-3FFD-3FB8-31F5-624DA0C9C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06B1345E-A9F3-91D0-4E32-AA48C2A57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33F7EFD-F66C-6B1D-3769-225C606395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73857C28-447F-DCE8-9B86-74DBA66FA9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D6268213-EAF6-B382-29A5-EAAD27E75240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5D1281-7F12-67C7-8872-90AF5D361245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B8CD14F-DC1D-933A-9F04-9E2B78BE0B3A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008D8-5CD2-47E3-DA06-828EA0AE80AB}"/>
              </a:ext>
            </a:extLst>
          </p:cNvPr>
          <p:cNvSpPr txBox="1"/>
          <p:nvPr/>
        </p:nvSpPr>
        <p:spPr>
          <a:xfrm>
            <a:off x="92971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Clinical Target Volume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Breast Cancer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Early breast cancer (Tis-T2) without nodal metastasis at initial diagnosis: whole breast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Breast cancer with nodal metastasis (T3-4), T2 with adverse features: regional node irradiation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N2 or more nodal metastasis: Radiation Therapy Oncology Group (RTOG) guidelines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N1 or less nodal involvement: European Society for Radiotherapy and Oncology (ESTRO) guidelines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- Prostate Cancer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pelvic LN: regional node irradiation was performed with prostate bed radiation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elective nodal irradiation on the pelvic LNs:  National Comprehensive Cancer Network risk groups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 stage, Prostate-Specific Antigen (PSA) levels, and Gleason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Individuals aged 80 and over: omission of pelvic LN irradiation.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Seminal vesicle invasion: contouring include the prostate and extend to the seminal vesicles.</a:t>
            </a:r>
          </a:p>
        </p:txBody>
      </p:sp>
    </p:spTree>
    <p:extLst>
      <p:ext uri="{BB962C8B-B14F-4D97-AF65-F5344CB8AC3E}">
        <p14:creationId xmlns:p14="http://schemas.microsoft.com/office/powerpoint/2010/main" val="2330033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A6E70-3819-EE9D-010E-6D065EC9C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589CFD53-6DEE-8E1B-F422-F275935A5C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B2871DAB-2CA9-852F-B828-4F021AA04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49F5505E-4035-5C48-2B9B-9315D324C6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D2FC6445-F743-AE2E-4A33-1EBB2AD887AF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773C6-C055-5E4D-0AE0-C4B7EA020E2A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CA36D46-E166-E385-9389-9A5F3F1ED69F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8D4ED-5CDD-4376-CA52-FB21060A7D54}"/>
              </a:ext>
            </a:extLst>
          </p:cNvPr>
          <p:cNvSpPr txBox="1"/>
          <p:nvPr/>
        </p:nvSpPr>
        <p:spPr>
          <a:xfrm>
            <a:off x="92971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Datasets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Patients with breast cancer and underwent radiation therapy post-curative surgery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연세암센터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981 case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용인세브란스병원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206 case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강남세브란스병원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204 case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Patients with prostate cancer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연세암센터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943 case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용인세브란스병원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 141 case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Text-based Clinical Information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Location of the primary cancer, type of surgery undertaken, disease stage, and the status of nodal metastasis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Breast cancer: tabular format derived from raw clinical data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Prostate cancer: input clinical information from EMR data (10-shot in-context learning strategy with a pre-trained LLM)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010B84-65CB-9358-1063-06C378930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16" y="1544727"/>
            <a:ext cx="2568816" cy="2774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08B14C-6736-780B-A96D-15E0CA249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764" y="1544727"/>
            <a:ext cx="2568813" cy="2774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248B7C-8751-8C84-B047-6360114F2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610" y="1544728"/>
            <a:ext cx="3270474" cy="27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68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2E2AB-A5EE-FDE3-5FFF-6224E372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31E6EFD7-C07E-89A6-E809-E400A9FDEB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7B9ABAF6-561E-D78D-06E1-C1F2BC03BA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5E45DBC7-1312-AC0D-094F-ED6C0D68F8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7CBF9FA3-35AA-EEFD-7B80-84B1A68F207C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6D4A2B-353E-4F84-6F48-313277221AEE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5A18418-CDA7-7EBE-AF5F-BD96A4216A89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663CC-CE01-3376-451A-DE638960AD1A}"/>
              </a:ext>
            </a:extLst>
          </p:cNvPr>
          <p:cNvSpPr txBox="1"/>
          <p:nvPr/>
        </p:nvSpPr>
        <p:spPr>
          <a:xfrm>
            <a:off x="92971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Implementation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 encoder/decoder: 3D Res U-Net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LLM: Llama2-7B-chat model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Interactive Alignment: two-way transformer of SAM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 key components: 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Text prompt tuning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Multimodal interactive alignment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CTV delineation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18C992-4842-A09E-478A-3ECABA74F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5" y="516442"/>
            <a:ext cx="6427160" cy="33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4BC29-5C9E-BA3A-C049-4E546C9A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39A01EF1-BD8E-9C9B-DC65-EC52666F23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F3E03503-D4B1-52D4-D559-39546B70E6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35E6ACC0-0586-6F16-14E6-07F6426EED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1CCD4097-BADD-792C-F27B-F9D391B63262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220456-C906-C682-CFE6-F8B192E22236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0BC331E-07E3-5278-611F-A15591B676A2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26DCD-B44C-F33A-6D52-E986523EBD3B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Implementation</a:t>
            </a:r>
          </a:p>
          <a:p>
            <a:pPr marL="342900" indent="-342900">
              <a:lnSpc>
                <a:spcPct val="150000"/>
              </a:lnSpc>
              <a:buAutoNum type="alphaLcParenBoth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Text prompt tuning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N-text prompts: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N: # of text-prompts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M: # of text embedding per prompt (8)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D: Embedding dimension of LLM (4096)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Learnable vectors are prepended to each of tokenized clinical data ([TEXT] tokens):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Append a token intended to attend to all the aforementioned vectors and tokens ([SEG]):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Final prompted text input: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Inputted [SEG] token’s output embeddings from frozen LLM: context embeddings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DD272A-9BB6-B563-9156-9074665C43A0}"/>
                  </a:ext>
                </a:extLst>
              </p:cNvPr>
              <p:cNvSpPr txBox="1"/>
              <p:nvPr/>
            </p:nvSpPr>
            <p:spPr>
              <a:xfrm>
                <a:off x="1860589" y="1354752"/>
                <a:ext cx="3052053" cy="513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DD272A-9BB6-B563-9156-9074665C4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589" y="1354752"/>
                <a:ext cx="3052053" cy="513667"/>
              </a:xfrm>
              <a:prstGeom prst="rect">
                <a:avLst/>
              </a:prstGeom>
              <a:blipFill>
                <a:blip r:embed="rId5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214998-89A8-DCB4-4C49-D7685F950AC9}"/>
                  </a:ext>
                </a:extLst>
              </p:cNvPr>
              <p:cNvSpPr txBox="1"/>
              <p:nvPr/>
            </p:nvSpPr>
            <p:spPr>
              <a:xfrm>
                <a:off x="2734881" y="5179100"/>
                <a:ext cx="34183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b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TEXT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SEG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214998-89A8-DCB4-4C49-D7685F950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81" y="5179100"/>
                <a:ext cx="3418372" cy="276999"/>
              </a:xfrm>
              <a:prstGeom prst="rect">
                <a:avLst/>
              </a:prstGeom>
              <a:blipFill>
                <a:blip r:embed="rId6"/>
                <a:stretch>
                  <a:fillRect l="-714" t="-222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83DC9D96-1277-6779-2FED-B90B9F53D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417" y="522089"/>
            <a:ext cx="6427160" cy="33890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DAC20-4ACE-4178-856D-D59320C6E7D5}"/>
                  </a:ext>
                </a:extLst>
              </p:cNvPr>
              <p:cNvSpPr txBox="1"/>
              <p:nvPr/>
            </p:nvSpPr>
            <p:spPr>
              <a:xfrm>
                <a:off x="8364576" y="5566017"/>
                <a:ext cx="111722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72DAC20-4ACE-4178-856D-D59320C6E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576" y="5566017"/>
                <a:ext cx="1117229" cy="281937"/>
              </a:xfrm>
              <a:prstGeom prst="rect">
                <a:avLst/>
              </a:prstGeom>
              <a:blipFill>
                <a:blip r:embed="rId8"/>
                <a:stretch>
                  <a:fillRect l="-3825" r="-546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573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B21C8-FD60-09AD-3DA8-E8CEF893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3233059E-B930-6D2E-090F-C881318E4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30" y="6451379"/>
            <a:ext cx="1336255" cy="310702"/>
          </a:xfrm>
          <a:prstGeom prst="rect">
            <a:avLst/>
          </a:prstGeom>
        </p:spPr>
      </p:pic>
      <p:pic>
        <p:nvPicPr>
          <p:cNvPr id="51" name="그림 50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C02BBF43-5206-8707-288E-4CE39AA76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776" y="6422065"/>
            <a:ext cx="1336255" cy="369331"/>
          </a:xfrm>
          <a:prstGeom prst="rect">
            <a:avLst/>
          </a:prstGeom>
        </p:spPr>
      </p:pic>
      <p:pic>
        <p:nvPicPr>
          <p:cNvPr id="52" name="그림 37">
            <a:extLst>
              <a:ext uri="{FF2B5EF4-FFF2-40B4-BE49-F238E27FC236}">
                <a16:creationId xmlns:a16="http://schemas.microsoft.com/office/drawing/2014/main" id="{3E414519-7A61-3B62-CDD7-92B0AFC7A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18" y="6451379"/>
            <a:ext cx="903839" cy="310702"/>
          </a:xfrm>
          <a:prstGeom prst="rect">
            <a:avLst/>
          </a:prstGeom>
        </p:spPr>
      </p:pic>
      <p:cxnSp>
        <p:nvCxnSpPr>
          <p:cNvPr id="5" name="직선 연결선 15">
            <a:extLst>
              <a:ext uri="{FF2B5EF4-FFF2-40B4-BE49-F238E27FC236}">
                <a16:creationId xmlns:a16="http://schemas.microsoft.com/office/drawing/2014/main" id="{B97C4459-F918-B1E2-50F7-703F86934352}"/>
              </a:ext>
            </a:extLst>
          </p:cNvPr>
          <p:cNvCxnSpPr>
            <a:cxnSpLocks/>
          </p:cNvCxnSpPr>
          <p:nvPr/>
        </p:nvCxnSpPr>
        <p:spPr>
          <a:xfrm>
            <a:off x="242368" y="6365329"/>
            <a:ext cx="11740082" cy="0"/>
          </a:xfrm>
          <a:prstGeom prst="line">
            <a:avLst/>
          </a:prstGeom>
          <a:ln w="19050">
            <a:solidFill>
              <a:srgbClr val="2B7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7200DF-1620-6D7C-0C93-B99651C8C73C}"/>
              </a:ext>
            </a:extLst>
          </p:cNvPr>
          <p:cNvSpPr/>
          <p:nvPr/>
        </p:nvSpPr>
        <p:spPr>
          <a:xfrm>
            <a:off x="80842" y="489407"/>
            <a:ext cx="12025223" cy="206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19560F-BCE4-FCD0-F982-79684D1BB687}"/>
              </a:ext>
            </a:extLst>
          </p:cNvPr>
          <p:cNvSpPr txBox="1">
            <a:spLocks/>
          </p:cNvSpPr>
          <p:nvPr/>
        </p:nvSpPr>
        <p:spPr>
          <a:xfrm>
            <a:off x="80840" y="6325"/>
            <a:ext cx="12018189" cy="506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latin typeface="Arial" panose="020B0604020202020204" pitchFamily="34" charset="0"/>
                <a:cs typeface="Arial" panose="020B0604020202020204" pitchFamily="34" charset="0"/>
              </a:rPr>
              <a:t>M&amp;M</a:t>
            </a:r>
            <a:endParaRPr lang="ko-KR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473E79-D74B-EFB7-5B79-8E5D4CFCA283}"/>
              </a:ext>
            </a:extLst>
          </p:cNvPr>
          <p:cNvSpPr txBox="1"/>
          <p:nvPr/>
        </p:nvSpPr>
        <p:spPr>
          <a:xfrm>
            <a:off x="80840" y="513250"/>
            <a:ext cx="12018189" cy="58520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Details of Implementation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(b) Multimodal Interactive Alignment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context embeddings: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image embeddings: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baseline="-25000" dirty="0" err="1"/>
              <a:t>l</a:t>
            </a:r>
            <a:r>
              <a:rPr lang="en-US" altLang="ko-KR" dirty="0"/>
              <a:t>: l-</a:t>
            </a:r>
            <a:r>
              <a:rPr lang="en-US" altLang="ko-KR" dirty="0" err="1"/>
              <a:t>th</a:t>
            </a:r>
            <a:r>
              <a:rPr lang="en-US" altLang="ko-KR" dirty="0"/>
              <a:t> layer output of the 3D image </a:t>
            </a:r>
            <a:r>
              <a:rPr lang="en-US" altLang="ko-KR" dirty="0" err="1"/>
              <a:t>enconder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ko-KR" baseline="-25000" dirty="0"/>
              <a:t>l</a:t>
            </a:r>
            <a:r>
              <a:rPr lang="en-US" altLang="ko-KR" dirty="0"/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ko-KR" baseline="-25000" dirty="0" err="1"/>
              <a:t>l</a:t>
            </a:r>
            <a:r>
              <a:rPr lang="en-US" altLang="ko-KR" dirty="0"/>
              <a:t>,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ko-KR" baseline="-25000" dirty="0" err="1"/>
              <a:t>l</a:t>
            </a:r>
            <a:r>
              <a:rPr lang="en-US" altLang="ko-KR" dirty="0"/>
              <a:t>: height, width, slice of image embeddings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ko-KR" baseline="-25000" dirty="0"/>
              <a:t>l</a:t>
            </a:r>
            <a:r>
              <a:rPr lang="en-US" altLang="ko-KR" dirty="0"/>
              <a:t>: intermediate channel dim of l-</a:t>
            </a:r>
            <a:r>
              <a:rPr lang="en-US" altLang="ko-KR" dirty="0" err="1"/>
              <a:t>th</a:t>
            </a:r>
            <a:r>
              <a:rPr lang="en-US" altLang="ko-KR" dirty="0"/>
              <a:t> layer output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Project g to have identical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dim with that of each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baseline="-25000" dirty="0" err="1"/>
              <a:t>l</a:t>
            </a:r>
            <a:r>
              <a:rPr lang="en-US" altLang="ko-KR" dirty="0"/>
              <a:t> through layer-wise linear layer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Linearly projected context embeddings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ko-KR" baseline="-25000" dirty="0" err="1"/>
              <a:t>l</a:t>
            </a:r>
            <a:r>
              <a:rPr lang="en-US" altLang="ko-KR" dirty="0"/>
              <a:t> are self-attended and crossly-attended with image embedding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baseline="-25000" dirty="0" err="1"/>
              <a:t>l</a:t>
            </a:r>
            <a:r>
              <a:rPr lang="en-US" altLang="ko-KR" dirty="0"/>
              <a:t> to result context-aligned image embeddings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ko-KR" baseline="-25000" dirty="0" err="1"/>
              <a:t>l</a:t>
            </a:r>
            <a:r>
              <a:rPr lang="ko-KR" altLang="en-US" dirty="0"/>
              <a:t>*</a:t>
            </a:r>
            <a:r>
              <a:rPr lang="en-US" altLang="ko-KR" dirty="0"/>
              <a:t>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1891F6-9273-83E1-2154-C273FC125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417" y="522089"/>
            <a:ext cx="6427160" cy="33890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672EDD-3C27-506A-4885-E788C55E8E45}"/>
                  </a:ext>
                </a:extLst>
              </p:cNvPr>
              <p:cNvSpPr txBox="1"/>
              <p:nvPr/>
            </p:nvSpPr>
            <p:spPr>
              <a:xfrm>
                <a:off x="2270886" y="1474415"/>
                <a:ext cx="1117229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672EDD-3C27-506A-4885-E788C55E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886" y="1474415"/>
                <a:ext cx="1117229" cy="281937"/>
              </a:xfrm>
              <a:prstGeom prst="rect">
                <a:avLst/>
              </a:prstGeom>
              <a:blipFill>
                <a:blip r:embed="rId6"/>
                <a:stretch>
                  <a:fillRect l="-3825" b="-28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968F2-D9C1-969E-9B09-4858D40819E4}"/>
                  </a:ext>
                </a:extLst>
              </p:cNvPr>
              <p:cNvSpPr txBox="1"/>
              <p:nvPr/>
            </p:nvSpPr>
            <p:spPr>
              <a:xfrm>
                <a:off x="2153496" y="1880976"/>
                <a:ext cx="1541063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968F2-D9C1-969E-9B09-4858D4081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496" y="1880976"/>
                <a:ext cx="1541063" cy="283539"/>
              </a:xfrm>
              <a:prstGeom prst="rect">
                <a:avLst/>
              </a:prstGeom>
              <a:blipFill>
                <a:blip r:embed="rId7"/>
                <a:stretch>
                  <a:fillRect l="-2372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97D13194-B79D-648F-19DC-3D56B3A8AF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3323" y="4687181"/>
            <a:ext cx="4589127" cy="16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26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25982</TotalTime>
  <Words>2379</Words>
  <Application>Microsoft Office PowerPoint</Application>
  <PresentationFormat>와이드스크린</PresentationFormat>
  <Paragraphs>310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맑은 고딕</vt:lpstr>
      <vt:lpstr>맑은 고딕 Semilight</vt:lpstr>
      <vt:lpstr>Arial</vt:lpstr>
      <vt:lpstr>Biome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온성철</dc:creator>
  <cp:lastModifiedBy>온성철</cp:lastModifiedBy>
  <cp:revision>160</cp:revision>
  <dcterms:created xsi:type="dcterms:W3CDTF">2025-03-25T09:32:07Z</dcterms:created>
  <dcterms:modified xsi:type="dcterms:W3CDTF">2025-06-10T05:28:57Z</dcterms:modified>
</cp:coreProperties>
</file>